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3" r:id="rId2"/>
  </p:sldMasterIdLst>
  <p:notesMasterIdLst>
    <p:notesMasterId r:id="rId14"/>
  </p:notesMasterIdLst>
  <p:handoutMasterIdLst>
    <p:handoutMasterId r:id="rId15"/>
  </p:handoutMasterIdLst>
  <p:sldIdLst>
    <p:sldId id="345" r:id="rId3"/>
    <p:sldId id="346" r:id="rId4"/>
    <p:sldId id="348" r:id="rId5"/>
    <p:sldId id="349" r:id="rId6"/>
    <p:sldId id="350" r:id="rId7"/>
    <p:sldId id="347" r:id="rId8"/>
    <p:sldId id="351" r:id="rId9"/>
    <p:sldId id="352" r:id="rId10"/>
    <p:sldId id="354" r:id="rId11"/>
    <p:sldId id="355" r:id="rId12"/>
    <p:sldId id="353" r:id="rId13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1594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David M. Rocke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91EB2C9E-6DDC-4657-9A89-1DDBD7427E43}" type="datetime1">
              <a:rPr lang="en-US" smtClean="0"/>
              <a:t>5/3/2015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r>
              <a:rPr lang="en-US"/>
              <a:t>Sources of Variation in Microarray Data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910D1756-F0CA-48F5-9BD5-DCB937492D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6B252236-CFFA-4489-995F-40EC3AA95A49}" type="datetime1">
              <a:rPr lang="en-US" smtClean="0"/>
              <a:t>5/3/2015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kumimoji="0" sz="1200"/>
            </a:lvl1pPr>
          </a:lstStyle>
          <a:p>
            <a:fld id="{F63A5E43-C366-4A4C-85EC-B884DE022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986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B509A0-5BEF-460A-99C4-D9A15E988D3A}" type="datetime1">
              <a:rPr lang="en-US" smtClean="0"/>
              <a:t>5/3/2015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DDD49-25CC-4797-A599-3109277308FF}" type="slidenum">
              <a:rPr lang="en-US"/>
              <a:pPr/>
              <a:t>1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2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9C37297-0857-42CB-B77D-1613AFD2C2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E1D9C-D09C-4FC2-BC72-09D479EB5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F8D8A7-CB30-4837-BD61-6F8FE8D50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E7E6FA-6BB3-445E-A539-CBC42DF1BC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37297-0857-42CB-B77D-1613AFD2C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575A-B20C-4B6B-B3EE-381F7D21A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0147E-CEB7-4FFB-AC3F-14A5FBB5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3818D-9E5E-4E12-B6A7-B5A82476E4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AAA5D-964A-40FA-979A-78656C2AF9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7A68-38D9-4293-A427-F94630F43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27A99-F018-4D5F-8840-5B832D1F0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DA22-1A3C-4268-BDE5-F974999453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558117-80A3-4975-ABBD-2E34E90327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E1D9C-D09C-4FC2-BC72-09D479EB50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8D8A7-CB30-4837-BD61-6F8FE8D50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575A-B20C-4B6B-B3EE-381F7D21A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0147E-CEB7-4FFB-AC3F-14A5FBB57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3818D-9E5E-4E12-B6A7-B5A82476E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AAA5D-964A-40FA-979A-78656C2AF9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B7A68-38D9-4293-A427-F94630F43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1DA22-1A3C-4268-BDE5-F97499945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58117-80A3-4975-ABBD-2E34E9032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dirty="0" smtClean="0"/>
              <a:t>SPH 247 Statistical Analysis of Laboratory Data</a:t>
            </a:r>
            <a:endParaRPr lang="en-US" dirty="0"/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0EC9E08-C81B-4EAA-846C-AAECD9718D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C9E08-C81B-4EAA-846C-AAECD9718D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err="1" smtClean="0"/>
              <a:t>limma</a:t>
            </a:r>
            <a:endParaRPr lang="en-US" dirty="0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SPH 247</a:t>
            </a:r>
            <a:endParaRPr lang="en-US" dirty="0"/>
          </a:p>
          <a:p>
            <a:r>
              <a:rPr lang="en-US" dirty="0"/>
              <a:t>Statistical Analysis of</a:t>
            </a:r>
          </a:p>
          <a:p>
            <a:r>
              <a:rPr lang="en-US" dirty="0"/>
              <a:t>Laboratory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BF9722B-12ED-4777-9212-4D2AD0B31892}" type="slidenum">
              <a:rPr lang="en-US"/>
              <a:pPr/>
              <a:t>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4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code so that </a:t>
            </a:r>
            <a:r>
              <a:rPr lang="en-US" dirty="0" err="1" smtClean="0"/>
              <a:t>exp.num</a:t>
            </a:r>
            <a:r>
              <a:rPr lang="en-US" dirty="0" smtClean="0"/>
              <a:t> is fit as well as strain.</a:t>
            </a:r>
          </a:p>
          <a:p>
            <a:r>
              <a:rPr lang="en-US" dirty="0" smtClean="0"/>
              <a:t>Compare the number of FDR significant genes</a:t>
            </a:r>
          </a:p>
          <a:p>
            <a:r>
              <a:rPr lang="en-US" dirty="0" smtClean="0"/>
              <a:t>What is the overlap?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design2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model.matrix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exp.num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strain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matrix will have four columns instead of 2.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Note that the blocking variables should be first in the formula if any kind of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anova</a:t>
            </a:r>
            <a:r>
              <a:rPr lang="en-US" sz="1800" smtClean="0">
                <a:latin typeface="Courier New" panose="02070309020205020404" pitchFamily="49" charset="0"/>
                <a:cs typeface="Courier New" panose="02070309020205020404" pitchFamily="49" charset="0"/>
              </a:rPr>
              <a:t> will be done.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limma-voom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seen how </a:t>
            </a:r>
            <a:r>
              <a:rPr lang="en-US" dirty="0" err="1" smtClean="0"/>
              <a:t>limma</a:t>
            </a:r>
            <a:r>
              <a:rPr lang="en-US" dirty="0" smtClean="0"/>
              <a:t> can fit a linear model to each gene in microarray</a:t>
            </a:r>
          </a:p>
          <a:p>
            <a:r>
              <a:rPr lang="en-US" dirty="0" smtClean="0"/>
              <a:t>This is not limited to microarrays and can be used also with 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The main problem is that the linear models used in </a:t>
            </a:r>
            <a:r>
              <a:rPr lang="en-US" dirty="0" err="1" smtClean="0"/>
              <a:t>limma</a:t>
            </a:r>
            <a:r>
              <a:rPr lang="en-US" dirty="0" smtClean="0"/>
              <a:t> assume that the error variance is equal at all levels</a:t>
            </a:r>
          </a:p>
          <a:p>
            <a:r>
              <a:rPr lang="en-US" dirty="0" smtClean="0"/>
              <a:t>But in RNA-</a:t>
            </a:r>
            <a:r>
              <a:rPr lang="en-US" dirty="0" err="1" smtClean="0"/>
              <a:t>Seq</a:t>
            </a:r>
            <a:r>
              <a:rPr lang="en-US" dirty="0" smtClean="0"/>
              <a:t>, the variance rises with the mean</a:t>
            </a:r>
          </a:p>
          <a:p>
            <a:r>
              <a:rPr lang="en-US" dirty="0" err="1" smtClean="0"/>
              <a:t>Voom</a:t>
            </a:r>
            <a:r>
              <a:rPr lang="en-US" dirty="0" smtClean="0"/>
              <a:t> applies weights to address this problem.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25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Bottomly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inbred mouse strains, C7BL6/6J (10 animals) and DBA/2J (11 animals)</a:t>
            </a:r>
          </a:p>
          <a:p>
            <a:r>
              <a:rPr lang="en-US" dirty="0" smtClean="0"/>
              <a:t>Gene expression in striatal neurons by RNA-</a:t>
            </a:r>
            <a:r>
              <a:rPr lang="en-US" dirty="0" err="1" smtClean="0"/>
              <a:t>Seq</a:t>
            </a:r>
            <a:r>
              <a:rPr lang="en-US" dirty="0" smtClean="0"/>
              <a:t> and expression arrays.</a:t>
            </a:r>
          </a:p>
          <a:p>
            <a:r>
              <a:rPr lang="en-US" dirty="0" smtClean="0"/>
              <a:t>36,536 unique genes of which 11,870 had a count of at least 10 across the 21 samples.</a:t>
            </a:r>
          </a:p>
          <a:p>
            <a:r>
              <a:rPr lang="en-US" dirty="0" smtClean="0"/>
              <a:t>We can find differentially expressed genes with </a:t>
            </a:r>
            <a:r>
              <a:rPr lang="en-US" dirty="0" err="1" smtClean="0"/>
              <a:t>limma-voom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28,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Statistics for Laboratory Data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70FC-210C-443F-8442-C8D6040E68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bottomly_count_table.txt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36536 rows (genes) plus one header row of column names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columns, 1 column of gene names, 10 C7BL6, 11 DBA2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gene SRX033480 SRX033488 SRX033481 SRX033489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 ENSMUSG00000000001       369       744       287       769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 ENSMUSG00000000003         0         0         0         0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 ENSMUSG00000000028         0         1         0         1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 ENSMUSG00000000031         0         0         0         0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 ENSMUSG00000000037         0         1         1         5</a:t>
            </a:r>
          </a:p>
          <a:p>
            <a:pPr marL="0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8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bottomly_phenodata.txt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 rows, one per sample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columns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sample.id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num.tech.reps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strain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experiment.number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lane.number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 SRX033480             1 C57BL/6J                 6           1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2  SRX033488             1 C57BL/6J                 7           1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3  SRX033481             1 C57BL/6J                 6           2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  SRX033489             1 C57BL/6J                 7           2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SRX033482           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 C57BL/6J                 6 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Three experiments (4, 6, 7), 7 lanes per experiment, 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C7BL6 in lanes 6, 7, 8 of experiment 4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C7BL6 in lanes 1, 2, 3, 5 of experiment 6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C7BL6 in lanes 1, 2,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of experiment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Two possible factors: strain (intended) experiment number (block?)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ource(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input.bottomly.R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bottomly_count_table.txt",header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[,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1]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min.count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21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[which(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rowSums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min.count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]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data2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read.table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("bottomly_phenodata.txt", 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strain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factor(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as.character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(data2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strain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exp.num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factor(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as.character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(data2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experiment.number))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 Reads count data from file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Eliminates gene names as a column, but adds them as row names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 Filters data to eliminate genes with a mean count of less than one per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sample (11175 of 36536 genes retained)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 Reads characteristics of the sample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5) Creates variables for strain and experiment number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23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source("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limma.analysis.R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require(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limma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require(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edgeR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DGEList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(counts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genes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rownames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count.data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), 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strain)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calcNormFactors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design1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model.matrix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strain)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v1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voom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dge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design1, plot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fit1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lmFit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(v1, design1)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fit1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eBayes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(fit1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1) Creates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dge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object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2) Normalizes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3) Design matrix from strain only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4) Log transform and apply variance weights with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voom</a:t>
            </a: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5) Fits linear models to each gene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6) “Shrinks” variances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96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76200"/>
            <a:ext cx="640080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4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names(fit1)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[1] "coefficients"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stdev.unscaled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"sigma"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df.residual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[5]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cov.coefficients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"pivot"            "genes" 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Amean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[9] "method"           "design" 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df.prior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"s2.prior"      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[13]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var.prior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 "proportion"       "s2.post"          "t"             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[17]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df.total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lods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      "F"             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[21]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F.p.value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      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colnames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(fit1$p.value)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"(Intercept)"  "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strainDBA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/2J“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(fit1$p.value[,2])</a:t>
            </a:r>
          </a:p>
          <a:p>
            <a:pPr marL="0" indent="0">
              <a:buNone/>
            </a:pPr>
            <a:endParaRPr lang="en-US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sum(fit1$p.value[,2] &lt; 1e-4)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385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 sum(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p.adjust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(fit1$p.value[,2],"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fdr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") &lt; 0.05)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 1011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5,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SPH 247 Statistical Analysis of Laboratory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27A99-F018-4D5F-8840-5B832D1F05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7552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3483</TotalTime>
  <Words>655</Words>
  <Application>Microsoft Office PowerPoint</Application>
  <PresentationFormat>Letter Paper (8.5x11 in)</PresentationFormat>
  <Paragraphs>130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Constantia</vt:lpstr>
      <vt:lpstr>Courier New</vt:lpstr>
      <vt:lpstr>Times New Roman</vt:lpstr>
      <vt:lpstr>Wingdings 2</vt:lpstr>
      <vt:lpstr>Custom Design</vt:lpstr>
      <vt:lpstr>Flow</vt:lpstr>
      <vt:lpstr>RNA-Seq with  limma</vt:lpstr>
      <vt:lpstr>limma-voom </vt:lpstr>
      <vt:lpstr>Bottomly Data</vt:lpstr>
      <vt:lpstr>Data Files</vt:lpstr>
      <vt:lpstr>Data Files</vt:lpstr>
      <vt:lpstr>Input code</vt:lpstr>
      <vt:lpstr>Analysis Code</vt:lpstr>
      <vt:lpstr>PowerPoint Presentation</vt:lpstr>
      <vt:lpstr>Results</vt:lpstr>
      <vt:lpstr>PowerPoint Presentation</vt:lpstr>
      <vt:lpstr>Exercise</vt:lpstr>
    </vt:vector>
  </TitlesOfParts>
  <Company>UCD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Design</dc:title>
  <dc:creator>David M. Rocke</dc:creator>
  <cp:lastModifiedBy>David Rocke</cp:lastModifiedBy>
  <cp:revision>82</cp:revision>
  <cp:lastPrinted>1998-10-01T03:37:39Z</cp:lastPrinted>
  <dcterms:created xsi:type="dcterms:W3CDTF">1998-09-24T18:03:49Z</dcterms:created>
  <dcterms:modified xsi:type="dcterms:W3CDTF">2015-05-04T15:14:10Z</dcterms:modified>
</cp:coreProperties>
</file>